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"/>
  </p:notesMasterIdLst>
  <p:sldIdLst>
    <p:sldId id="257" r:id="rId2"/>
    <p:sldId id="265" r:id="rId3"/>
    <p:sldId id="263" r:id="rId4"/>
    <p:sldId id="259" r:id="rId5"/>
    <p:sldId id="260" r:id="rId6"/>
    <p:sldId id="267" r:id="rId7"/>
    <p:sldId id="261" r:id="rId8"/>
    <p:sldId id="262" r:id="rId9"/>
    <p:sldId id="266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6"/>
    <p:restoredTop sz="94586"/>
  </p:normalViewPr>
  <p:slideViewPr>
    <p:cSldViewPr snapToGrid="0" snapToObjects="1">
      <p:cViewPr varScale="1">
        <p:scale>
          <a:sx n="119" d="100"/>
          <a:sy n="119" d="100"/>
        </p:scale>
        <p:origin x="192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94EBC-0C5F-6544-874D-7E8339B52FAD}" type="datetimeFigureOut">
              <a:rPr kumimoji="1" lang="ko-KR" altLang="en-US" smtClean="0"/>
              <a:t>2016. 4. 10.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244B1-26BD-8B46-9E31-BFF2DE7F12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1596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8EDC7-79F1-CC43-A3BD-FC7A67289AC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5809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8EDC7-79F1-CC43-A3BD-FC7A67289AC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3560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8D97-1900-E04E-AD49-DD95457970CA}" type="datetimeFigureOut">
              <a:rPr kumimoji="1" lang="ko-KR" altLang="en-US" smtClean="0"/>
              <a:t>2016. 4. 10.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1A472-D9E8-644C-ADA2-B22D5B5DA9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0149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8D97-1900-E04E-AD49-DD95457970CA}" type="datetimeFigureOut">
              <a:rPr kumimoji="1" lang="ko-KR" altLang="en-US" smtClean="0"/>
              <a:t>2016. 4. 10.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1A472-D9E8-644C-ADA2-B22D5B5DA9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165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8D97-1900-E04E-AD49-DD95457970CA}" type="datetimeFigureOut">
              <a:rPr kumimoji="1" lang="ko-KR" altLang="en-US" smtClean="0"/>
              <a:t>2016. 4. 10.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1A472-D9E8-644C-ADA2-B22D5B5DA9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97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8D97-1900-E04E-AD49-DD95457970CA}" type="datetimeFigureOut">
              <a:rPr kumimoji="1" lang="ko-KR" altLang="en-US" smtClean="0"/>
              <a:t>2016. 4. 10.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1A472-D9E8-644C-ADA2-B22D5B5DA9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14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8D97-1900-E04E-AD49-DD95457970CA}" type="datetimeFigureOut">
              <a:rPr kumimoji="1" lang="ko-KR" altLang="en-US" smtClean="0"/>
              <a:t>2016. 4. 10.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1A472-D9E8-644C-ADA2-B22D5B5DA9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8248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8D97-1900-E04E-AD49-DD95457970CA}" type="datetimeFigureOut">
              <a:rPr kumimoji="1" lang="ko-KR" altLang="en-US" smtClean="0"/>
              <a:t>2016. 4. 10.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1A472-D9E8-644C-ADA2-B22D5B5DA9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0409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8D97-1900-E04E-AD49-DD95457970CA}" type="datetimeFigureOut">
              <a:rPr kumimoji="1" lang="ko-KR" altLang="en-US" smtClean="0"/>
              <a:t>2016. 4. 10.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1A472-D9E8-644C-ADA2-B22D5B5DA9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7594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8D97-1900-E04E-AD49-DD95457970CA}" type="datetimeFigureOut">
              <a:rPr kumimoji="1" lang="ko-KR" altLang="en-US" smtClean="0"/>
              <a:t>2016. 4. 10.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1A472-D9E8-644C-ADA2-B22D5B5DA9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4223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8D97-1900-E04E-AD49-DD95457970CA}" type="datetimeFigureOut">
              <a:rPr kumimoji="1" lang="ko-KR" altLang="en-US" smtClean="0"/>
              <a:t>2016. 4. 10.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1A472-D9E8-644C-ADA2-B22D5B5DA9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6906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8D97-1900-E04E-AD49-DD95457970CA}" type="datetimeFigureOut">
              <a:rPr kumimoji="1" lang="ko-KR" altLang="en-US" smtClean="0"/>
              <a:t>2016. 4. 10.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1A472-D9E8-644C-ADA2-B22D5B5DA9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781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8D97-1900-E04E-AD49-DD95457970CA}" type="datetimeFigureOut">
              <a:rPr kumimoji="1" lang="ko-KR" altLang="en-US" smtClean="0"/>
              <a:t>2016. 4. 10.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1A472-D9E8-644C-ADA2-B22D5B5DA9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9491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F8D97-1900-E04E-AD49-DD95457970CA}" type="datetimeFigureOut">
              <a:rPr kumimoji="1" lang="ko-KR" altLang="en-US" smtClean="0"/>
              <a:t>2016. 4. 10.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1A472-D9E8-644C-ADA2-B22D5B5DA9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7750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l.isy.liu.se/en/research/objrec/visualtracking/scalvistrack/scale_intro.jpg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sanghyukchun.github.io/images/post/75-11.png" TargetMode="External"/><Relationship Id="rId6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vlab.postech.ac.kr/research/mdnet/" TargetMode="External"/><Relationship Id="rId4" Type="http://schemas.openxmlformats.org/officeDocument/2006/relationships/hyperlink" Target="http://www.votchallenge.net/vot2015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zYM7G5qd09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otchallenge.net/vot2015" TargetMode="External"/><Relationship Id="rId4" Type="http://schemas.openxmlformats.org/officeDocument/2006/relationships/hyperlink" Target="http://deeplearningkit.org/" TargetMode="External"/><Relationship Id="rId5" Type="http://schemas.openxmlformats.org/officeDocument/2006/relationships/hyperlink" Target="https://github.com/clementfarabet/torch-io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csweb.ucsd.edu/~yuw176/report/ECE273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b="1" dirty="0" smtClean="0">
                <a:solidFill>
                  <a:schemeClr val="accent4"/>
                </a:solidFill>
              </a:rPr>
              <a:t/>
            </a:r>
            <a:br>
              <a:rPr kumimoji="1" lang="en-US" altLang="ko-KR" sz="4000" b="1" dirty="0" smtClean="0">
                <a:solidFill>
                  <a:schemeClr val="accent4"/>
                </a:solidFill>
              </a:rPr>
            </a:br>
            <a:r>
              <a:rPr kumimoji="1" lang="en-US" altLang="ko-KR" sz="4000" b="1" dirty="0" smtClean="0">
                <a:solidFill>
                  <a:schemeClr val="accent4"/>
                </a:solidFill>
              </a:rPr>
              <a:t>Embedded</a:t>
            </a:r>
            <a:r>
              <a:rPr kumimoji="1" lang="en-US" altLang="ko-KR" sz="4000" dirty="0" smtClean="0"/>
              <a:t> Learning Multi-Domain Convolutional Neural Networks for Visual Tracking</a:t>
            </a:r>
            <a:endParaRPr kumimoji="1" lang="ko-KR" altLang="en-US" sz="5400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143000" y="4104546"/>
            <a:ext cx="6858000" cy="1655762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ko-KR" sz="2800" dirty="0" smtClean="0"/>
              <a:t>Requirements Analysis</a:t>
            </a:r>
          </a:p>
          <a:p>
            <a:endParaRPr kumimoji="1" lang="en-US" altLang="ko-KR" sz="2800" dirty="0" smtClean="0"/>
          </a:p>
          <a:p>
            <a:r>
              <a:rPr kumimoji="1" lang="en-US" altLang="ko-KR" sz="2000" dirty="0" smtClean="0"/>
              <a:t>20080650 CSE </a:t>
            </a:r>
          </a:p>
          <a:p>
            <a:r>
              <a:rPr kumimoji="1" lang="en-US" altLang="ko-KR" sz="2000" dirty="0" smtClean="0"/>
              <a:t>Jeongbin Choe</a:t>
            </a:r>
          </a:p>
          <a:p>
            <a:r>
              <a:rPr kumimoji="1" lang="en-US" altLang="ko-KR" sz="2000" dirty="0" smtClean="0"/>
              <a:t>Advisor: Prof. </a:t>
            </a:r>
            <a:r>
              <a:rPr kumimoji="1" lang="en-US" altLang="ko-KR" sz="2000" dirty="0" err="1" smtClean="0"/>
              <a:t>Bohyung</a:t>
            </a:r>
            <a:r>
              <a:rPr kumimoji="1" lang="en-US" altLang="ko-KR" sz="2000" dirty="0" smtClean="0"/>
              <a:t> Han (CV Lab)</a:t>
            </a:r>
            <a:endParaRPr kumimoji="1"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7235963" y="814586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/>
              <a:t>CSED499I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0284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67590"/>
            <a:ext cx="7886700" cy="1325563"/>
          </a:xfrm>
        </p:spPr>
        <p:txBody>
          <a:bodyPr/>
          <a:lstStyle/>
          <a:p>
            <a:r>
              <a:rPr kumimoji="1" lang="en-US" altLang="ko-KR" dirty="0" smtClean="0"/>
              <a:t>Introduction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728089"/>
            <a:ext cx="7886700" cy="4351338"/>
          </a:xfrm>
        </p:spPr>
        <p:txBody>
          <a:bodyPr/>
          <a:lstStyle/>
          <a:p>
            <a:r>
              <a:rPr kumimoji="1" lang="en-US" altLang="ko-KR" dirty="0" smtClean="0"/>
              <a:t>Convolutional Neural Network (CNN)</a:t>
            </a:r>
          </a:p>
          <a:p>
            <a:pPr lvl="1"/>
            <a:r>
              <a:rPr kumimoji="1" lang="en-US" altLang="ko-KR" dirty="0" smtClean="0"/>
              <a:t>Deep </a:t>
            </a:r>
            <a:r>
              <a:rPr kumimoji="1" lang="en-US" altLang="ko-KR" dirty="0" smtClean="0"/>
              <a:t>(Multi-layer) neural network</a:t>
            </a:r>
          </a:p>
          <a:p>
            <a:pPr lvl="1"/>
            <a:r>
              <a:rPr kumimoji="1" lang="en-US" altLang="ko-KR" dirty="0" smtClean="0"/>
              <a:t>Applied </a:t>
            </a:r>
            <a:r>
              <a:rPr kumimoji="1" lang="en-US" altLang="ko-KR" dirty="0" smtClean="0"/>
              <a:t>to various computer vision </a:t>
            </a:r>
            <a:r>
              <a:rPr kumimoji="1" lang="en-US" altLang="ko-KR" dirty="0" smtClean="0"/>
              <a:t>tasks</a:t>
            </a:r>
          </a:p>
          <a:p>
            <a:r>
              <a:rPr kumimoji="1" lang="en-US" altLang="ko-KR" dirty="0" smtClean="0"/>
              <a:t>Visual Tracking</a:t>
            </a:r>
          </a:p>
          <a:p>
            <a:pPr lvl="1"/>
            <a:r>
              <a:rPr kumimoji="1" lang="en-US" altLang="ko-KR" dirty="0" smtClean="0"/>
              <a:t>Locating, identifying and determining the configuration of moving objects</a:t>
            </a:r>
            <a:endParaRPr kumimoji="1" lang="en-US" altLang="ko-KR" dirty="0" smtClean="0"/>
          </a:p>
        </p:txBody>
      </p:sp>
      <p:pic>
        <p:nvPicPr>
          <p:cNvPr id="6" name="그림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051" y="4437668"/>
            <a:ext cx="3459299" cy="2041082"/>
          </a:xfrm>
          <a:prstGeom prst="rect">
            <a:avLst/>
          </a:prstGeom>
        </p:spPr>
      </p:pic>
      <p:pic>
        <p:nvPicPr>
          <p:cNvPr id="7" name="그림 6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4437668"/>
            <a:ext cx="4114038" cy="18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0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67590"/>
            <a:ext cx="7886700" cy="1325563"/>
          </a:xfrm>
        </p:spPr>
        <p:txBody>
          <a:bodyPr/>
          <a:lstStyle/>
          <a:p>
            <a:r>
              <a:rPr kumimoji="1" lang="en-US" altLang="ko-KR" dirty="0" smtClean="0"/>
              <a:t>Introduction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728089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kumimoji="1" lang="en-US" altLang="ko-KR" dirty="0" smtClean="0">
                <a:hlinkClick r:id="rId3"/>
              </a:rPr>
              <a:t>Multi-Domain </a:t>
            </a:r>
            <a:r>
              <a:rPr kumimoji="1" lang="en-US" altLang="ko-KR" dirty="0" smtClean="0">
                <a:hlinkClick r:id="rId3"/>
              </a:rPr>
              <a:t>Network</a:t>
            </a:r>
            <a:r>
              <a:rPr kumimoji="1" lang="en-US" altLang="ko-KR" dirty="0" smtClean="0"/>
              <a:t> (</a:t>
            </a:r>
            <a:r>
              <a:rPr kumimoji="1" lang="en-US" altLang="ko-KR" i="1" dirty="0" err="1" smtClean="0"/>
              <a:t>MDNet</a:t>
            </a:r>
            <a:r>
              <a:rPr kumimoji="1" lang="en-US" altLang="ko-KR" dirty="0" smtClean="0"/>
              <a:t>)</a:t>
            </a:r>
            <a:endParaRPr kumimoji="1" lang="en-US" altLang="ko-KR" dirty="0" smtClean="0"/>
          </a:p>
          <a:p>
            <a:pPr lvl="1"/>
            <a:r>
              <a:rPr lang="en-US" altLang="ko-KR" dirty="0" smtClean="0"/>
              <a:t>Consists of shared </a:t>
            </a:r>
            <a:r>
              <a:rPr lang="en-US" altLang="ko-KR" dirty="0" smtClean="0"/>
              <a:t>CNN layers </a:t>
            </a:r>
            <a:r>
              <a:rPr lang="en-US" altLang="ko-KR" dirty="0" smtClean="0"/>
              <a:t>and multiple branches of domain-specific </a:t>
            </a:r>
            <a:r>
              <a:rPr lang="en-US" altLang="ko-KR" dirty="0" smtClean="0"/>
              <a:t>layers</a:t>
            </a:r>
          </a:p>
          <a:p>
            <a:pPr lvl="1"/>
            <a:r>
              <a:rPr lang="en-US" altLang="ko-KR" dirty="0" smtClean="0"/>
              <a:t>MATLAB based framework</a:t>
            </a:r>
            <a:endParaRPr lang="en-US" altLang="ko-KR" dirty="0" smtClean="0"/>
          </a:p>
          <a:p>
            <a:pPr lvl="1"/>
            <a:r>
              <a:rPr kumimoji="1" lang="en-US" altLang="ko-KR" dirty="0"/>
              <a:t>The </a:t>
            </a:r>
            <a:r>
              <a:rPr kumimoji="1" lang="en-US" altLang="ko-KR" dirty="0" smtClean="0"/>
              <a:t>winner </a:t>
            </a:r>
            <a:r>
              <a:rPr kumimoji="1" lang="en-US" altLang="ko-KR" dirty="0" smtClean="0"/>
              <a:t>of</a:t>
            </a:r>
            <a:r>
              <a:rPr kumimoji="1" lang="en-US" altLang="ko-KR" dirty="0" smtClean="0">
                <a:solidFill>
                  <a:schemeClr val="accent4"/>
                </a:solidFill>
              </a:rPr>
              <a:t> </a:t>
            </a:r>
            <a:r>
              <a:rPr kumimoji="1" lang="en-US" altLang="ko-KR" dirty="0">
                <a:solidFill>
                  <a:schemeClr val="accent4"/>
                </a:solidFill>
              </a:rPr>
              <a:t> </a:t>
            </a:r>
            <a:r>
              <a:rPr kumimoji="1" lang="en-US" altLang="ko-KR" dirty="0">
                <a:solidFill>
                  <a:schemeClr val="accent4"/>
                </a:solidFill>
                <a:hlinkClick r:id="rId4"/>
              </a:rPr>
              <a:t>The VOT2015 </a:t>
            </a:r>
            <a:r>
              <a:rPr kumimoji="1" lang="en-US" altLang="ko-KR" dirty="0" smtClean="0">
                <a:solidFill>
                  <a:schemeClr val="accent4"/>
                </a:solidFill>
                <a:hlinkClick r:id="rId4"/>
              </a:rPr>
              <a:t>Challenge</a:t>
            </a:r>
            <a:endParaRPr kumimoji="1" lang="en-US" altLang="ko-KR" dirty="0" smtClean="0">
              <a:solidFill>
                <a:schemeClr val="accent4"/>
              </a:solidFill>
            </a:endParaRPr>
          </a:p>
          <a:p>
            <a:pPr lvl="2"/>
            <a:r>
              <a:rPr kumimoji="1" lang="en-US" altLang="ko-KR" dirty="0" smtClean="0"/>
              <a:t>Performed 1 fps with 8 cores Intel Xeon CPU + NVIDIA Tesla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>
                <a:solidFill>
                  <a:schemeClr val="accent4"/>
                </a:solidFill>
              </a:rPr>
              <a:t>Project Goal</a:t>
            </a:r>
          </a:p>
          <a:p>
            <a:pPr lvl="1"/>
            <a:r>
              <a:rPr kumimoji="1" lang="en-US" altLang="ko-KR" dirty="0" smtClean="0"/>
              <a:t>Port </a:t>
            </a:r>
            <a:r>
              <a:rPr kumimoji="1" lang="en-US" altLang="ko-KR" i="1" dirty="0" err="1" smtClean="0"/>
              <a:t>MDNet</a:t>
            </a:r>
            <a:r>
              <a:rPr kumimoji="1" lang="en-US" altLang="ko-KR" dirty="0" smtClean="0"/>
              <a:t> to iPhone 6+ and optimize its performances</a:t>
            </a:r>
          </a:p>
          <a:p>
            <a:pPr lvl="1"/>
            <a:r>
              <a:rPr kumimoji="1" lang="en-US" altLang="ko-KR" dirty="0"/>
              <a:t>Implement </a:t>
            </a:r>
            <a:r>
              <a:rPr kumimoji="1" lang="en-US" altLang="ko-KR" i="1" dirty="0" err="1"/>
              <a:t>MDNet</a:t>
            </a:r>
            <a:r>
              <a:rPr kumimoji="1" lang="en-US" altLang="ko-KR" dirty="0"/>
              <a:t> based real-time learning and object tracking (or classifying) </a:t>
            </a:r>
            <a:r>
              <a:rPr kumimoji="1" lang="en-US" altLang="ko-KR" dirty="0" smtClean="0"/>
              <a:t>application</a:t>
            </a:r>
          </a:p>
          <a:p>
            <a:pPr lvl="1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216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67590"/>
            <a:ext cx="7886700" cy="1325563"/>
          </a:xfrm>
        </p:spPr>
        <p:txBody>
          <a:bodyPr/>
          <a:lstStyle/>
          <a:p>
            <a:r>
              <a:rPr kumimoji="1" lang="en-US" altLang="ko-KR" dirty="0" smtClean="0"/>
              <a:t>User requirements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728088"/>
            <a:ext cx="7886700" cy="4726499"/>
          </a:xfrm>
        </p:spPr>
        <p:txBody>
          <a:bodyPr>
            <a:noAutofit/>
          </a:bodyPr>
          <a:lstStyle/>
          <a:p>
            <a:r>
              <a:rPr kumimoji="1" lang="en-US" altLang="ko-KR" dirty="0" smtClean="0"/>
              <a:t>Embedded </a:t>
            </a:r>
            <a:r>
              <a:rPr kumimoji="1" lang="en-US" altLang="ko-KR" i="1" dirty="0" err="1" smtClean="0"/>
              <a:t>MDNet</a:t>
            </a:r>
            <a:endParaRPr kumimoji="1" lang="en-US" altLang="ko-KR" i="1" dirty="0" smtClean="0"/>
          </a:p>
          <a:p>
            <a:pPr lvl="1"/>
            <a:r>
              <a:rPr kumimoji="1" lang="en-US" altLang="ko-KR" dirty="0" smtClean="0"/>
              <a:t>Performs visual tracking on iPhone 6+ with targets used in VOT2014 and VOT2015 challenges</a:t>
            </a:r>
          </a:p>
          <a:p>
            <a:pPr lvl="1"/>
            <a:r>
              <a:rPr kumimoji="1" lang="en-US" altLang="ko-KR" dirty="0" smtClean="0"/>
              <a:t>Keeps at least 1 fps</a:t>
            </a:r>
          </a:p>
          <a:p>
            <a:pPr lvl="1"/>
            <a:r>
              <a:rPr kumimoji="1" lang="en-US" altLang="ko-KR" dirty="0" smtClean="0">
                <a:hlinkClick r:id="rId2"/>
              </a:rPr>
              <a:t>YouTube</a:t>
            </a:r>
            <a:endParaRPr kumimoji="1" lang="en-US" altLang="ko-KR" dirty="0" smtClean="0"/>
          </a:p>
          <a:p>
            <a:r>
              <a:rPr kumimoji="1" lang="en-US" altLang="ko-KR" dirty="0" smtClean="0"/>
              <a:t>Real-time Application</a:t>
            </a:r>
          </a:p>
          <a:p>
            <a:pPr lvl="1"/>
            <a:r>
              <a:rPr kumimoji="1" lang="en-US" altLang="ko-KR" dirty="0" smtClean="0"/>
              <a:t>Requires user to teach the neural networks with objects detected by scanning around with a camera</a:t>
            </a:r>
          </a:p>
          <a:p>
            <a:pPr lvl="1"/>
            <a:r>
              <a:rPr kumimoji="1" lang="en-US" altLang="ko-KR" dirty="0" smtClean="0"/>
              <a:t>After training, performs real-time visual tracking through the camera</a:t>
            </a:r>
          </a:p>
          <a:p>
            <a:pPr lvl="2"/>
            <a:r>
              <a:rPr kumimoji="1" lang="en-US" altLang="ko-KR" dirty="0" smtClean="0"/>
              <a:t>Or, it may be more fancy for user to perform objects classifying (labeling) rather than visual tracking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0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221757" y="1287331"/>
            <a:ext cx="1754106" cy="18339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 smtClean="0"/>
              <a:t>{</a:t>
            </a:r>
          </a:p>
          <a:p>
            <a:r>
              <a:rPr kumimoji="1" lang="en-US" altLang="ko-KR" sz="1400" dirty="0"/>
              <a:t> </a:t>
            </a:r>
            <a:r>
              <a:rPr kumimoji="1" lang="en-US" altLang="ko-KR" sz="1400" dirty="0" smtClean="0"/>
              <a:t> “</a:t>
            </a:r>
            <a:r>
              <a:rPr kumimoji="1" lang="en-US" altLang="ko-KR" sz="1400" dirty="0" err="1" smtClean="0"/>
              <a:t>pooling_param</a:t>
            </a:r>
            <a:r>
              <a:rPr kumimoji="1" lang="en-US" altLang="ko-KR" sz="1400" dirty="0" smtClean="0"/>
              <a:t>”: {</a:t>
            </a:r>
          </a:p>
          <a:p>
            <a:r>
              <a:rPr kumimoji="1" lang="en-US" altLang="ko-KR" sz="1400" dirty="0"/>
              <a:t> </a:t>
            </a:r>
            <a:r>
              <a:rPr kumimoji="1" lang="en-US" altLang="ko-KR" sz="1400" dirty="0" smtClean="0"/>
              <a:t>   “stride”: 1,</a:t>
            </a:r>
          </a:p>
          <a:p>
            <a:r>
              <a:rPr kumimoji="1" lang="en-US" altLang="ko-KR" sz="1400" dirty="0"/>
              <a:t> </a:t>
            </a:r>
            <a:r>
              <a:rPr kumimoji="1" lang="en-US" altLang="ko-KR" sz="1400" dirty="0" smtClean="0"/>
              <a:t>   “</a:t>
            </a:r>
            <a:r>
              <a:rPr kumimoji="1" lang="en-US" altLang="ko-KR" sz="1400" dirty="0" err="1" smtClean="0"/>
              <a:t>kernel_size</a:t>
            </a:r>
            <a:r>
              <a:rPr kumimoji="1" lang="en-US" altLang="ko-KR" sz="1400" dirty="0" smtClean="0"/>
              <a:t>”: 8,</a:t>
            </a:r>
          </a:p>
          <a:p>
            <a:r>
              <a:rPr kumimoji="1" lang="en-US" altLang="ko-KR" sz="1400" dirty="0"/>
              <a:t> </a:t>
            </a:r>
            <a:r>
              <a:rPr kumimoji="1" lang="en-US" altLang="ko-KR" sz="1400" dirty="0" smtClean="0"/>
              <a:t>   “pool”: 1</a:t>
            </a:r>
          </a:p>
          <a:p>
            <a:r>
              <a:rPr kumimoji="1" lang="en-US" altLang="ko-KR" sz="1400" dirty="0"/>
              <a:t> </a:t>
            </a:r>
            <a:r>
              <a:rPr kumimoji="1" lang="en-US" altLang="ko-KR" sz="1400" dirty="0" smtClean="0"/>
              <a:t> },</a:t>
            </a:r>
          </a:p>
          <a:p>
            <a:r>
              <a:rPr kumimoji="1" lang="en-US" altLang="ko-KR" sz="1400" dirty="0"/>
              <a:t> </a:t>
            </a:r>
            <a:r>
              <a:rPr kumimoji="1" lang="en-US" altLang="ko-KR" sz="1400" dirty="0" smtClean="0"/>
              <a:t> “name”: {</a:t>
            </a:r>
          </a:p>
          <a:p>
            <a:r>
              <a:rPr kumimoji="1" lang="en-US" altLang="ko-KR" sz="1400" dirty="0"/>
              <a:t> </a:t>
            </a:r>
            <a:r>
              <a:rPr kumimoji="1" lang="en-US" altLang="ko-KR" sz="1400" dirty="0" smtClean="0"/>
              <a:t> “top”: [</a:t>
            </a:r>
            <a:endParaRPr kumimoji="1"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20434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 smtClean="0"/>
              <a:t>System </a:t>
            </a:r>
            <a:r>
              <a:rPr kumimoji="1" lang="en-US" altLang="ko-KR" sz="3600" dirty="0" smtClean="0"/>
              <a:t>requirements - Embedded </a:t>
            </a:r>
            <a:r>
              <a:rPr kumimoji="1" lang="en-US" altLang="ko-KR" sz="3600" i="1" dirty="0" err="1" smtClean="0"/>
              <a:t>MDNet</a:t>
            </a:r>
            <a:endParaRPr kumimoji="1" lang="ko-KR" altLang="en-US" i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729" y="1629727"/>
            <a:ext cx="2087462" cy="425129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844127" y="2431036"/>
            <a:ext cx="2912667" cy="163372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정육면체 8"/>
          <p:cNvSpPr/>
          <p:nvPr/>
        </p:nvSpPr>
        <p:spPr>
          <a:xfrm>
            <a:off x="2988474" y="2626108"/>
            <a:ext cx="341376" cy="1243584"/>
          </a:xfrm>
          <a:prstGeom prst="cub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정육면체 9"/>
          <p:cNvSpPr/>
          <p:nvPr/>
        </p:nvSpPr>
        <p:spPr>
          <a:xfrm>
            <a:off x="3305466" y="2803012"/>
            <a:ext cx="244252" cy="889776"/>
          </a:xfrm>
          <a:prstGeom prst="cub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정육면체 10"/>
          <p:cNvSpPr/>
          <p:nvPr/>
        </p:nvSpPr>
        <p:spPr>
          <a:xfrm>
            <a:off x="3539798" y="2930788"/>
            <a:ext cx="164592" cy="634224"/>
          </a:xfrm>
          <a:prstGeom prst="cub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정육면체 11"/>
          <p:cNvSpPr/>
          <p:nvPr/>
        </p:nvSpPr>
        <p:spPr>
          <a:xfrm>
            <a:off x="3704389" y="3076972"/>
            <a:ext cx="174513" cy="335640"/>
          </a:xfrm>
          <a:prstGeom prst="cub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904668" y="2939872"/>
            <a:ext cx="18020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CNN-layers</a:t>
            </a:r>
            <a:endParaRPr kumimoji="1" lang="en-US" altLang="ko-KR" i="1" dirty="0" smtClean="0"/>
          </a:p>
          <a:p>
            <a:pPr algn="ctr"/>
            <a:r>
              <a:rPr kumimoji="1" lang="en-US" altLang="ko-KR" dirty="0" smtClean="0"/>
              <a:t>(</a:t>
            </a:r>
            <a:r>
              <a:rPr kumimoji="1" lang="en-US" altLang="ko-KR" i="1" dirty="0" err="1" smtClean="0"/>
              <a:t>DeepLearningKit</a:t>
            </a:r>
            <a:r>
              <a:rPr kumimoji="1" lang="en-US" altLang="ko-KR" i="1" dirty="0" smtClean="0"/>
              <a:t/>
            </a:r>
            <a:br>
              <a:rPr kumimoji="1" lang="en-US" altLang="ko-KR" i="1" dirty="0" smtClean="0"/>
            </a:br>
            <a:r>
              <a:rPr kumimoji="1" lang="en-US" altLang="ko-KR" i="1" dirty="0" smtClean="0"/>
              <a:t>or torch-</a:t>
            </a:r>
            <a:r>
              <a:rPr kumimoji="1" lang="en-US" altLang="ko-KR" i="1" dirty="0" err="1" smtClean="0"/>
              <a:t>ios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372658" y="4966986"/>
            <a:ext cx="1588723" cy="158872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err="1" smtClean="0"/>
              <a:t>MDNet</a:t>
            </a:r>
            <a:r>
              <a:rPr kumimoji="1" lang="en-US" altLang="ko-KR" sz="1600" dirty="0" smtClean="0"/>
              <a:t> </a:t>
            </a:r>
            <a:r>
              <a:rPr kumimoji="1" lang="en-US" altLang="ko-KR" sz="1600" dirty="0" err="1"/>
              <a:t>p</a:t>
            </a:r>
            <a:r>
              <a:rPr kumimoji="1" lang="en-US" altLang="ko-KR" sz="1600" dirty="0" err="1" smtClean="0"/>
              <a:t>retraining</a:t>
            </a:r>
            <a:r>
              <a:rPr kumimoji="1" lang="en-US" altLang="ko-KR" sz="1600" dirty="0" smtClean="0"/>
              <a:t> models</a:t>
            </a:r>
            <a:endParaRPr kumimoji="1" lang="ko-KR" altLang="en-US" sz="1600" dirty="0"/>
          </a:p>
        </p:txBody>
      </p:sp>
      <p:sp>
        <p:nvSpPr>
          <p:cNvPr id="15" name="타원 14"/>
          <p:cNvSpPr/>
          <p:nvPr/>
        </p:nvSpPr>
        <p:spPr>
          <a:xfrm>
            <a:off x="372659" y="2503819"/>
            <a:ext cx="1588723" cy="158872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/>
              <a:t>JSON formatted models</a:t>
            </a:r>
            <a:endParaRPr kumimoji="1" lang="ko-KR" altLang="en-US" sz="1600" dirty="0"/>
          </a:p>
        </p:txBody>
      </p:sp>
      <p:sp>
        <p:nvSpPr>
          <p:cNvPr id="20" name="오른쪽 화살표[R] 19"/>
          <p:cNvSpPr/>
          <p:nvPr/>
        </p:nvSpPr>
        <p:spPr>
          <a:xfrm>
            <a:off x="2020666" y="3126512"/>
            <a:ext cx="754852" cy="32182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998729" y="2868182"/>
            <a:ext cx="63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/>
              <a:t>train</a:t>
            </a:r>
            <a:endParaRPr kumimoji="1" lang="ko-KR" altLang="en-US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384" y="1629728"/>
            <a:ext cx="2087462" cy="425129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66" y="3109706"/>
            <a:ext cx="1808098" cy="1355174"/>
          </a:xfrm>
          <a:prstGeom prst="rect">
            <a:avLst/>
          </a:prstGeom>
        </p:spPr>
      </p:pic>
      <p:sp>
        <p:nvSpPr>
          <p:cNvPr id="24" name="오른쪽 화살표[R] 23"/>
          <p:cNvSpPr/>
          <p:nvPr/>
        </p:nvSpPr>
        <p:spPr>
          <a:xfrm>
            <a:off x="5821924" y="3137270"/>
            <a:ext cx="737975" cy="32182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위쪽 화살표[U] 25"/>
          <p:cNvSpPr/>
          <p:nvPr/>
        </p:nvSpPr>
        <p:spPr>
          <a:xfrm>
            <a:off x="1011118" y="4168230"/>
            <a:ext cx="311802" cy="723068"/>
          </a:xfrm>
          <a:prstGeom prst="up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위로 구부러진 화살표[C] 27"/>
          <p:cNvSpPr/>
          <p:nvPr/>
        </p:nvSpPr>
        <p:spPr>
          <a:xfrm rot="21345355">
            <a:off x="3252200" y="4166523"/>
            <a:ext cx="1533357" cy="653597"/>
          </a:xfrm>
          <a:prstGeom prst="curved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519432" y="4902594"/>
            <a:ext cx="2978408" cy="15116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ko-KR" dirty="0" smtClean="0"/>
              <a:t>Reduce the size of input or the number of layers 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en-US" altLang="ko-KR" dirty="0" smtClean="0"/>
              <a:t>Remove online tracking process</a:t>
            </a:r>
            <a:endParaRPr kumimoji="1"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787671" y="2878496"/>
            <a:ext cx="68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mtClean="0"/>
              <a:t>track</a:t>
            </a:r>
            <a:endParaRPr kumimoji="1"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217726" y="4352637"/>
            <a:ext cx="90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mtClean="0"/>
              <a:t>convert</a:t>
            </a:r>
            <a:endParaRPr kumimoji="1"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456030" y="4198422"/>
            <a:ext cx="101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chemeClr val="accent4"/>
                </a:solidFill>
              </a:rPr>
              <a:t>optimize</a:t>
            </a:r>
            <a:endParaRPr kumimoji="1"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56558" y="2319153"/>
            <a:ext cx="93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mtClean="0"/>
              <a:t>0.97 fps</a:t>
            </a:r>
            <a:endParaRPr kumimoji="1" lang="ko-KR" alt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071951" y="4593672"/>
            <a:ext cx="1106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i="1" dirty="0" smtClean="0"/>
              <a:t>Fernando</a:t>
            </a:r>
          </a:p>
          <a:p>
            <a:r>
              <a:rPr kumimoji="1" lang="en-US" altLang="ko-KR" b="1" dirty="0" smtClean="0"/>
              <a:t>Sequence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0809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728" y="1629727"/>
            <a:ext cx="2087462" cy="425129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20434"/>
            <a:ext cx="7886700" cy="1325563"/>
          </a:xfrm>
        </p:spPr>
        <p:txBody>
          <a:bodyPr>
            <a:normAutofit/>
          </a:bodyPr>
          <a:lstStyle/>
          <a:p>
            <a:r>
              <a:rPr kumimoji="1" lang="en-US" altLang="ko-KR" sz="3600" dirty="0" smtClean="0"/>
              <a:t>System </a:t>
            </a:r>
            <a:r>
              <a:rPr kumimoji="1" lang="en-US" altLang="ko-KR" sz="3600" dirty="0" smtClean="0"/>
              <a:t>requirements - Application</a:t>
            </a:r>
            <a:endParaRPr kumimoji="1" lang="ko-KR" altLang="en-US" i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16" y="1629727"/>
            <a:ext cx="2087462" cy="425129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813762" y="1753254"/>
            <a:ext cx="2912667" cy="163372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정육면체 8"/>
          <p:cNvSpPr/>
          <p:nvPr/>
        </p:nvSpPr>
        <p:spPr>
          <a:xfrm>
            <a:off x="2947351" y="1951194"/>
            <a:ext cx="341376" cy="1243584"/>
          </a:xfrm>
          <a:prstGeom prst="cub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정육면체 9"/>
          <p:cNvSpPr/>
          <p:nvPr/>
        </p:nvSpPr>
        <p:spPr>
          <a:xfrm>
            <a:off x="3264343" y="2128098"/>
            <a:ext cx="244252" cy="889776"/>
          </a:xfrm>
          <a:prstGeom prst="cub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정육면체 10"/>
          <p:cNvSpPr/>
          <p:nvPr/>
        </p:nvSpPr>
        <p:spPr>
          <a:xfrm>
            <a:off x="3498675" y="2255874"/>
            <a:ext cx="164592" cy="634224"/>
          </a:xfrm>
          <a:prstGeom prst="cub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정육면체 11"/>
          <p:cNvSpPr/>
          <p:nvPr/>
        </p:nvSpPr>
        <p:spPr>
          <a:xfrm>
            <a:off x="3663266" y="2402058"/>
            <a:ext cx="174513" cy="335640"/>
          </a:xfrm>
          <a:prstGeom prst="cub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800803" y="2279226"/>
            <a:ext cx="1927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Trained</a:t>
            </a:r>
          </a:p>
          <a:p>
            <a:pPr algn="ctr"/>
            <a:r>
              <a:rPr kumimoji="1" lang="en-US" altLang="ko-KR" dirty="0" smtClean="0"/>
              <a:t>Embedded </a:t>
            </a:r>
            <a:r>
              <a:rPr kumimoji="1" lang="en-US" altLang="ko-KR" i="1" dirty="0" err="1" smtClean="0"/>
              <a:t>MDNet</a:t>
            </a:r>
            <a:endParaRPr kumimoji="1" lang="en-US" altLang="ko-KR" i="1" dirty="0" smtClean="0"/>
          </a:p>
        </p:txBody>
      </p:sp>
      <p:sp>
        <p:nvSpPr>
          <p:cNvPr id="15" name="타원 14"/>
          <p:cNvSpPr/>
          <p:nvPr/>
        </p:nvSpPr>
        <p:spPr>
          <a:xfrm>
            <a:off x="2813762" y="4430643"/>
            <a:ext cx="1396519" cy="139651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/>
              <a:t>Image Raw Data</a:t>
            </a:r>
            <a:endParaRPr kumimoji="1" lang="ko-KR" altLang="en-US" sz="1600" dirty="0"/>
          </a:p>
        </p:txBody>
      </p:sp>
      <p:sp>
        <p:nvSpPr>
          <p:cNvPr id="24" name="오른쪽 화살표[R] 23"/>
          <p:cNvSpPr/>
          <p:nvPr/>
        </p:nvSpPr>
        <p:spPr>
          <a:xfrm rot="16200000">
            <a:off x="3018462" y="3753315"/>
            <a:ext cx="874363" cy="32182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9424" y="2865224"/>
            <a:ext cx="2360844" cy="177063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95313" y="4666924"/>
            <a:ext cx="1891203" cy="89574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 smtClean="0"/>
              <a:t>Recognize objects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in camera</a:t>
            </a:r>
            <a:endParaRPr kumimoji="1" lang="ko-KR" altLang="en-US" dirty="0"/>
          </a:p>
        </p:txBody>
      </p:sp>
      <p:sp>
        <p:nvSpPr>
          <p:cNvPr id="20" name="오른쪽 화살표[R] 19"/>
          <p:cNvSpPr/>
          <p:nvPr/>
        </p:nvSpPr>
        <p:spPr>
          <a:xfrm>
            <a:off x="890650" y="4971120"/>
            <a:ext cx="1835293" cy="32182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594" y="1319899"/>
            <a:ext cx="1318377" cy="268498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76505" y="2086323"/>
            <a:ext cx="1491037" cy="111827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593" y="4011575"/>
            <a:ext cx="1318377" cy="268498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76504" y="4777999"/>
            <a:ext cx="1491037" cy="11182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2659" y="3721308"/>
            <a:ext cx="63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/>
              <a:t>train</a:t>
            </a:r>
            <a:endParaRPr kumimoji="1" lang="ko-KR" altLang="en-US" b="1" dirty="0"/>
          </a:p>
        </p:txBody>
      </p:sp>
      <p:grpSp>
        <p:nvGrpSpPr>
          <p:cNvPr id="35" name="그룹 34"/>
          <p:cNvGrpSpPr/>
          <p:nvPr/>
        </p:nvGrpSpPr>
        <p:grpSpPr>
          <a:xfrm>
            <a:off x="5780218" y="2570118"/>
            <a:ext cx="1610613" cy="2755096"/>
            <a:chOff x="5798371" y="2570118"/>
            <a:chExt cx="1510674" cy="2755096"/>
          </a:xfrm>
        </p:grpSpPr>
        <p:cxnSp>
          <p:nvCxnSpPr>
            <p:cNvPr id="7" name="직선 화살표 연결선 6"/>
            <p:cNvCxnSpPr/>
            <p:nvPr/>
          </p:nvCxnSpPr>
          <p:spPr>
            <a:xfrm>
              <a:off x="5798371" y="2570118"/>
              <a:ext cx="151067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>
              <a:off x="6443831" y="5292940"/>
              <a:ext cx="86521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/>
            <p:cNvCxnSpPr/>
            <p:nvPr/>
          </p:nvCxnSpPr>
          <p:spPr>
            <a:xfrm>
              <a:off x="6476105" y="2602392"/>
              <a:ext cx="0" cy="272282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5722685" y="2194042"/>
            <a:ext cx="15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 smtClean="0"/>
              <a:t>realtime</a:t>
            </a:r>
            <a:r>
              <a:rPr kumimoji="1" lang="en-US" altLang="ko-KR" b="1" dirty="0" smtClean="0"/>
              <a:t> track</a:t>
            </a:r>
            <a:endParaRPr kumimoji="1"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572928" y="493096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/>
              <a:t>label</a:t>
            </a:r>
            <a:endParaRPr kumimoji="1" lang="ko-KR" alt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7516673" y="4286834"/>
            <a:ext cx="10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keyboard</a:t>
            </a:r>
            <a:endParaRPr kumimoji="1"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7462883" y="2160372"/>
            <a:ext cx="1118279" cy="8897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오른쪽 화살표[R] 39"/>
          <p:cNvSpPr/>
          <p:nvPr/>
        </p:nvSpPr>
        <p:spPr>
          <a:xfrm rot="16200000">
            <a:off x="3114620" y="3744226"/>
            <a:ext cx="874363" cy="32182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959977" y="2176518"/>
            <a:ext cx="10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training</a:t>
            </a:r>
            <a:r>
              <a:rPr kumimoji="1" lang="is-IS" altLang="ko-KR" dirty="0" smtClean="0"/>
              <a:t>…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65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31014"/>
            <a:ext cx="7886700" cy="1325563"/>
          </a:xfrm>
        </p:spPr>
        <p:txBody>
          <a:bodyPr/>
          <a:lstStyle/>
          <a:p>
            <a:r>
              <a:rPr kumimoji="1" lang="en-US" altLang="ko-KR" dirty="0" smtClean="0"/>
              <a:t>Interface requirements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93" y="1674913"/>
            <a:ext cx="2087462" cy="425129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96646" y="2553037"/>
            <a:ext cx="1484555" cy="80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Embedded </a:t>
            </a:r>
            <a:r>
              <a:rPr kumimoji="1" lang="en-US" altLang="ko-KR" i="1" dirty="0" err="1" smtClean="0"/>
              <a:t>MDNet</a:t>
            </a:r>
            <a:endParaRPr kumimoji="1" lang="ko-KR" altLang="en-US" i="1" dirty="0"/>
          </a:p>
        </p:txBody>
      </p:sp>
      <p:sp>
        <p:nvSpPr>
          <p:cNvPr id="6" name="직사각형 5"/>
          <p:cNvSpPr/>
          <p:nvPr/>
        </p:nvSpPr>
        <p:spPr>
          <a:xfrm>
            <a:off x="685888" y="4259500"/>
            <a:ext cx="1484555" cy="80682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 smtClean="0"/>
              <a:t>Realtime</a:t>
            </a:r>
            <a:r>
              <a:rPr kumimoji="1" lang="en-US" altLang="ko-KR" dirty="0" smtClean="0"/>
              <a:t> Application</a:t>
            </a:r>
            <a:endParaRPr kumimoji="1" lang="ko-KR" altLang="en-US" i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925" y="1674914"/>
            <a:ext cx="1316879" cy="26819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01" y="2599183"/>
            <a:ext cx="1140641" cy="85491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960" y="3244272"/>
            <a:ext cx="1316879" cy="268193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27926" y="4031883"/>
            <a:ext cx="1460155" cy="109511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610444" y="4111477"/>
            <a:ext cx="1095116" cy="8713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340" y="3244272"/>
            <a:ext cx="1316879" cy="268193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49306" y="4031883"/>
            <a:ext cx="1460155" cy="109511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235" y="3244272"/>
            <a:ext cx="1316879" cy="268193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539727" y="4982824"/>
            <a:ext cx="942001" cy="511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Start training</a:t>
            </a:r>
            <a:endParaRPr kumimoji="1" lang="ko-KR" alt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4442849" y="3608738"/>
            <a:ext cx="11188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 smtClean="0"/>
              <a:t>Focus your camera at the object that you want to track.</a:t>
            </a:r>
            <a:endParaRPr kumimoji="1"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3064837" y="2088217"/>
            <a:ext cx="770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 smtClean="0"/>
              <a:t>0.97 fps</a:t>
            </a:r>
            <a:endParaRPr kumimoji="1"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164131" y="3550025"/>
            <a:ext cx="871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/>
              <a:t>training</a:t>
            </a:r>
            <a:r>
              <a:rPr kumimoji="1" lang="is-IS" altLang="ko-KR" sz="1400" dirty="0" smtClean="0"/>
              <a:t>…</a:t>
            </a:r>
            <a:endParaRPr kumimoji="1" lang="ko-KR" altLang="en-US" sz="1400" dirty="0"/>
          </a:p>
        </p:txBody>
      </p:sp>
      <p:sp>
        <p:nvSpPr>
          <p:cNvPr id="25" name="오른쪽 화살표[R] 24"/>
          <p:cNvSpPr/>
          <p:nvPr/>
        </p:nvSpPr>
        <p:spPr>
          <a:xfrm>
            <a:off x="2233006" y="2775583"/>
            <a:ext cx="525981" cy="32182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오른쪽 화살표[R] 25"/>
          <p:cNvSpPr/>
          <p:nvPr/>
        </p:nvSpPr>
        <p:spPr>
          <a:xfrm>
            <a:off x="2235553" y="4502001"/>
            <a:ext cx="2060939" cy="32182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오른쪽 화살표[R] 26"/>
          <p:cNvSpPr/>
          <p:nvPr/>
        </p:nvSpPr>
        <p:spPr>
          <a:xfrm>
            <a:off x="5684861" y="4502001"/>
            <a:ext cx="218731" cy="32182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오른쪽 화살표[R] 27"/>
          <p:cNvSpPr/>
          <p:nvPr/>
        </p:nvSpPr>
        <p:spPr>
          <a:xfrm>
            <a:off x="7245966" y="4502001"/>
            <a:ext cx="218731" cy="32182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995235" y="348967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i="1" dirty="0" smtClean="0"/>
              <a:t>Fernando</a:t>
            </a:r>
          </a:p>
          <a:p>
            <a:r>
              <a:rPr kumimoji="1" lang="en-US" altLang="ko-KR" sz="1400" b="1" dirty="0" smtClean="0"/>
              <a:t>Sequence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3717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18822"/>
            <a:ext cx="7886700" cy="1325563"/>
          </a:xfrm>
        </p:spPr>
        <p:txBody>
          <a:bodyPr/>
          <a:lstStyle/>
          <a:p>
            <a:r>
              <a:rPr kumimoji="1" lang="en-US" altLang="ko-KR" dirty="0" smtClean="0"/>
              <a:t>Project Summary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679321"/>
            <a:ext cx="78867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Port </a:t>
            </a:r>
            <a:r>
              <a:rPr kumimoji="1" lang="en-US" altLang="ko-KR" i="1" dirty="0" err="1" smtClean="0"/>
              <a:t>MDNet</a:t>
            </a:r>
            <a:r>
              <a:rPr kumimoji="1" lang="en-US" altLang="ko-KR" dirty="0" smtClean="0"/>
              <a:t> (MATLAB </a:t>
            </a:r>
            <a:r>
              <a:rPr kumimoji="1" lang="en-US" altLang="ko-KR" dirty="0"/>
              <a:t>based </a:t>
            </a:r>
            <a:r>
              <a:rPr kumimoji="1" lang="en-US" altLang="ko-KR" dirty="0" smtClean="0"/>
              <a:t>framework) </a:t>
            </a:r>
            <a:br>
              <a:rPr kumimoji="1" lang="en-US" altLang="ko-KR" dirty="0" smtClean="0"/>
            </a:br>
            <a:r>
              <a:rPr kumimoji="1" lang="en-US" altLang="ko-KR" dirty="0" smtClean="0"/>
              <a:t>to </a:t>
            </a:r>
            <a:r>
              <a:rPr kumimoji="1" lang="en-US" altLang="ko-KR" dirty="0"/>
              <a:t>iPhone 6+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 smtClean="0"/>
              <a:t>Keep at least 1 fps to optimize embedded </a:t>
            </a:r>
            <a:r>
              <a:rPr kumimoji="1" lang="en-US" altLang="ko-KR" i="1" dirty="0" err="1"/>
              <a:t>MDNet</a:t>
            </a:r>
            <a:r>
              <a:rPr kumimoji="1" lang="en-US" altLang="ko-KR" dirty="0" err="1"/>
              <a:t>’s</a:t>
            </a:r>
            <a:r>
              <a:rPr kumimoji="1" lang="en-US" altLang="ko-KR" dirty="0"/>
              <a:t> </a:t>
            </a:r>
            <a:r>
              <a:rPr kumimoji="1" lang="en-US" altLang="ko-KR" dirty="0" smtClean="0"/>
              <a:t>performances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To </a:t>
            </a:r>
            <a:r>
              <a:rPr kumimoji="1" lang="en-US" altLang="ko-KR" dirty="0"/>
              <a:t>reduce the size of input or the number of layers</a:t>
            </a:r>
          </a:p>
          <a:p>
            <a:pPr lvl="1"/>
            <a:r>
              <a:rPr kumimoji="1" lang="en-US" altLang="ko-KR" dirty="0"/>
              <a:t>To remove online tracking process</a:t>
            </a:r>
          </a:p>
          <a:p>
            <a:pPr marL="914400" lvl="1" indent="-457200">
              <a:buFont typeface="+mj-lt"/>
              <a:buAutoNum type="arabicPeriod"/>
            </a:pP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Implement </a:t>
            </a:r>
            <a:r>
              <a:rPr kumimoji="1" lang="en-US" altLang="ko-KR" i="1" dirty="0" err="1"/>
              <a:t>MDNet</a:t>
            </a:r>
            <a:r>
              <a:rPr kumimoji="1" lang="en-US" altLang="ko-KR" dirty="0"/>
              <a:t> based real-time learning and object tracking (or classifying) </a:t>
            </a:r>
            <a:r>
              <a:rPr kumimoji="1" lang="en-US" altLang="ko-KR" dirty="0" smtClean="0"/>
              <a:t>application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549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25272"/>
            <a:ext cx="7886700" cy="1325563"/>
          </a:xfrm>
        </p:spPr>
        <p:txBody>
          <a:bodyPr/>
          <a:lstStyle/>
          <a:p>
            <a:r>
              <a:rPr kumimoji="1" lang="en-US" altLang="ko-KR" dirty="0" smtClean="0"/>
              <a:t>References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685771"/>
            <a:ext cx="7886700" cy="4351338"/>
          </a:xfrm>
        </p:spPr>
        <p:txBody>
          <a:bodyPr>
            <a:normAutofit fontScale="92500"/>
          </a:bodyPr>
          <a:lstStyle/>
          <a:p>
            <a:r>
              <a:rPr lang="en-US" altLang="ko-KR" dirty="0" err="1" smtClean="0"/>
              <a:t>Hyeonseob</a:t>
            </a:r>
            <a:r>
              <a:rPr lang="en-US" altLang="ko-KR" dirty="0" smtClean="0"/>
              <a:t> Nam and </a:t>
            </a:r>
            <a:r>
              <a:rPr lang="en-US" altLang="ko-KR" dirty="0" err="1"/>
              <a:t>Bohyung</a:t>
            </a:r>
            <a:r>
              <a:rPr lang="en-US" altLang="ko-KR" dirty="0"/>
              <a:t> </a:t>
            </a:r>
            <a:r>
              <a:rPr lang="en-US" altLang="ko-KR" dirty="0" smtClean="0"/>
              <a:t>Han, </a:t>
            </a:r>
            <a:r>
              <a:rPr lang="en-US" altLang="ko-KR" dirty="0"/>
              <a:t>Learning Multi-Domain Convolutional Neural Networks for Visual </a:t>
            </a:r>
            <a:r>
              <a:rPr lang="en-US" altLang="ko-KR" dirty="0" smtClean="0"/>
              <a:t>Tracking, </a:t>
            </a:r>
            <a:r>
              <a:rPr lang="nb-NO" altLang="ko-KR" i="1" dirty="0" err="1"/>
              <a:t>arXiv</a:t>
            </a:r>
            <a:r>
              <a:rPr lang="nb-NO" altLang="ko-KR" dirty="0"/>
              <a:t>, </a:t>
            </a:r>
            <a:r>
              <a:rPr lang="nb-NO" altLang="ko-KR" dirty="0" smtClean="0"/>
              <a:t>2015.</a:t>
            </a:r>
          </a:p>
          <a:p>
            <a:r>
              <a:rPr lang="nb-NO" altLang="ko-KR" dirty="0"/>
              <a:t>Y. Wu, J. Lim, and M. </a:t>
            </a:r>
            <a:r>
              <a:rPr lang="nb-NO" altLang="ko-KR" dirty="0" err="1"/>
              <a:t>Yang</a:t>
            </a:r>
            <a:r>
              <a:rPr lang="nb-NO" altLang="ko-KR" dirty="0"/>
              <a:t>. Object </a:t>
            </a:r>
            <a:r>
              <a:rPr lang="nb-NO" altLang="ko-KR" dirty="0" err="1"/>
              <a:t>tracking</a:t>
            </a:r>
            <a:r>
              <a:rPr lang="nb-NO" altLang="ko-KR" dirty="0"/>
              <a:t> </a:t>
            </a:r>
            <a:r>
              <a:rPr lang="nb-NO" altLang="ko-KR" dirty="0" err="1"/>
              <a:t>benchmark</a:t>
            </a:r>
            <a:r>
              <a:rPr lang="nb-NO" altLang="ko-KR" dirty="0"/>
              <a:t>. </a:t>
            </a:r>
            <a:r>
              <a:rPr lang="nb-NO" altLang="ko-KR" i="1" dirty="0"/>
              <a:t>TPAMI</a:t>
            </a:r>
            <a:r>
              <a:rPr lang="nb-NO" altLang="ko-KR" dirty="0"/>
              <a:t>, 2015</a:t>
            </a:r>
            <a:r>
              <a:rPr lang="nb-NO" altLang="ko-KR" dirty="0" smtClean="0"/>
              <a:t>.</a:t>
            </a:r>
          </a:p>
          <a:p>
            <a:r>
              <a:rPr lang="nb-NO" altLang="ko-KR" dirty="0">
                <a:hlinkClick r:id="rId2"/>
              </a:rPr>
              <a:t>http://acsweb.ucsd.edu/~</a:t>
            </a:r>
            <a:r>
              <a:rPr lang="nb-NO" altLang="ko-KR" dirty="0" smtClean="0">
                <a:hlinkClick r:id="rId2"/>
              </a:rPr>
              <a:t>yuw176/report/ECE273.pdf</a:t>
            </a:r>
            <a:endParaRPr lang="nb-NO" altLang="ko-KR" dirty="0"/>
          </a:p>
          <a:p>
            <a:r>
              <a:rPr lang="nb-NO" altLang="ko-KR" dirty="0">
                <a:hlinkClick r:id="rId3"/>
              </a:rPr>
              <a:t>http://</a:t>
            </a:r>
            <a:r>
              <a:rPr lang="nb-NO" altLang="ko-KR" dirty="0" smtClean="0">
                <a:hlinkClick r:id="rId3"/>
              </a:rPr>
              <a:t>www.votchallenge.net/vot2015</a:t>
            </a:r>
            <a:endParaRPr lang="nb-NO" altLang="ko-KR" dirty="0"/>
          </a:p>
          <a:p>
            <a:r>
              <a:rPr lang="nb-NO" altLang="ko-KR" dirty="0">
                <a:hlinkClick r:id="rId4"/>
              </a:rPr>
              <a:t>http://</a:t>
            </a:r>
            <a:r>
              <a:rPr lang="nb-NO" altLang="ko-KR" dirty="0" smtClean="0">
                <a:hlinkClick r:id="rId4"/>
              </a:rPr>
              <a:t>deeplearningkit.org</a:t>
            </a:r>
            <a:endParaRPr lang="nb-NO" altLang="ko-KR" dirty="0" smtClean="0"/>
          </a:p>
          <a:p>
            <a:r>
              <a:rPr lang="nb-NO" altLang="ko-KR" dirty="0" err="1" smtClean="0">
                <a:hlinkClick r:id="rId5"/>
              </a:rPr>
              <a:t>https</a:t>
            </a:r>
            <a:r>
              <a:rPr lang="nb-NO" altLang="ko-KR" dirty="0" smtClean="0">
                <a:hlinkClick r:id="rId5"/>
              </a:rPr>
              <a:t>://</a:t>
            </a:r>
            <a:r>
              <a:rPr lang="nb-NO" altLang="ko-KR" dirty="0" err="1">
                <a:hlinkClick r:id="rId5"/>
              </a:rPr>
              <a:t>github.com</a:t>
            </a:r>
            <a:r>
              <a:rPr lang="nb-NO" altLang="ko-KR" dirty="0">
                <a:hlinkClick r:id="rId5"/>
              </a:rPr>
              <a:t>/</a:t>
            </a:r>
            <a:r>
              <a:rPr lang="nb-NO" altLang="ko-KR" dirty="0" err="1">
                <a:hlinkClick r:id="rId5"/>
              </a:rPr>
              <a:t>clementfarabet</a:t>
            </a:r>
            <a:r>
              <a:rPr lang="nb-NO" altLang="ko-KR" dirty="0">
                <a:hlinkClick r:id="rId5"/>
              </a:rPr>
              <a:t>/</a:t>
            </a:r>
            <a:r>
              <a:rPr lang="nb-NO" altLang="ko-KR" dirty="0" err="1">
                <a:hlinkClick r:id="rId5"/>
              </a:rPr>
              <a:t>torch-ios</a:t>
            </a:r>
            <a:r>
              <a:rPr lang="nb-NO" altLang="ko-KR" dirty="0"/>
              <a:t/>
            </a:r>
            <a:br>
              <a:rPr lang="nb-NO" altLang="ko-KR" dirty="0"/>
            </a:b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782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838</TotalTime>
  <Words>324</Words>
  <Application>Microsoft Macintosh PowerPoint</Application>
  <PresentationFormat>화면 슬라이드 쇼(4:3)</PresentationFormat>
  <Paragraphs>92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Calibri</vt:lpstr>
      <vt:lpstr>Calibri Light</vt:lpstr>
      <vt:lpstr>Arial</vt:lpstr>
      <vt:lpstr>Office Theme</vt:lpstr>
      <vt:lpstr> Embedded Learning Multi-Domain Convolutional Neural Networks for Visual Tracking</vt:lpstr>
      <vt:lpstr>Introduction</vt:lpstr>
      <vt:lpstr>Introduction</vt:lpstr>
      <vt:lpstr>User requirements</vt:lpstr>
      <vt:lpstr>System requirements - Embedded MDNet</vt:lpstr>
      <vt:lpstr>System requirements - Application</vt:lpstr>
      <vt:lpstr>Interface requirements</vt:lpstr>
      <vt:lpstr>Project Summary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Cero Jeongbin CHOE</dc:creator>
  <cp:lastModifiedBy>Cero Jeongbin CHOE</cp:lastModifiedBy>
  <cp:revision>293</cp:revision>
  <dcterms:created xsi:type="dcterms:W3CDTF">2016-04-07T09:40:53Z</dcterms:created>
  <dcterms:modified xsi:type="dcterms:W3CDTF">2016-04-10T10:27:07Z</dcterms:modified>
</cp:coreProperties>
</file>